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8"/>
  </p:notesMasterIdLst>
  <p:sldIdLst>
    <p:sldId id="269" r:id="rId2"/>
    <p:sldId id="256" r:id="rId3"/>
    <p:sldId id="257" r:id="rId4"/>
    <p:sldId id="258" r:id="rId5"/>
    <p:sldId id="259" r:id="rId6"/>
    <p:sldId id="272" r:id="rId7"/>
    <p:sldId id="260" r:id="rId8"/>
    <p:sldId id="263" r:id="rId9"/>
    <p:sldId id="275" r:id="rId10"/>
    <p:sldId id="264" r:id="rId11"/>
    <p:sldId id="261" r:id="rId12"/>
    <p:sldId id="265" r:id="rId13"/>
    <p:sldId id="276" r:id="rId14"/>
    <p:sldId id="268" r:id="rId15"/>
    <p:sldId id="283" r:id="rId16"/>
    <p:sldId id="262" r:id="rId17"/>
    <p:sldId id="280" r:id="rId18"/>
    <p:sldId id="282" r:id="rId19"/>
    <p:sldId id="266" r:id="rId20"/>
    <p:sldId id="270" r:id="rId21"/>
    <p:sldId id="267" r:id="rId22"/>
    <p:sldId id="273" r:id="rId23"/>
    <p:sldId id="274" r:id="rId24"/>
    <p:sldId id="278" r:id="rId25"/>
    <p:sldId id="281" r:id="rId26"/>
    <p:sldId id="27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8A13"/>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1" autoAdjust="0"/>
    <p:restoredTop sz="86320" autoAdjust="0"/>
  </p:normalViewPr>
  <p:slideViewPr>
    <p:cSldViewPr>
      <p:cViewPr varScale="1">
        <p:scale>
          <a:sx n="74" d="100"/>
          <a:sy n="74" d="100"/>
        </p:scale>
        <p:origin x="-970" y="-7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3C113D-7D71-4EF8-91EA-FDD50A150C63}" type="datetimeFigureOut">
              <a:rPr lang="en-US" smtClean="0"/>
              <a:pPr/>
              <a:t>11/18/2009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176D43-A356-44B6-AE30-7AD8FC35BD5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176D43-A356-44B6-AE30-7AD8FC35BD5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176D43-A356-44B6-AE30-7AD8FC35BD5B}"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176D43-A356-44B6-AE30-7AD8FC35BD5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176D43-A356-44B6-AE30-7AD8FC35BD5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2AC9B-C8E5-4551-BD2D-55BC03D7C578}" type="datetimeFigureOut">
              <a:rPr lang="en-US" smtClean="0"/>
              <a:pPr/>
              <a:t>11/18/2009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A40626-BC70-4710-91FF-C8C257DAD2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62AC9B-C8E5-4551-BD2D-55BC03D7C578}" type="datetimeFigureOut">
              <a:rPr lang="en-US" smtClean="0"/>
              <a:pPr/>
              <a:t>11/18/2009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A40626-BC70-4710-91FF-C8C257DAD2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file:///C:\Documents%20and%20Settings\BH%20Gateway\My%20Documents\My%20Music\Bruce%20Springsteen\Greatest%20Hits\14%20Streets%20of%20Philadelphia.wma"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hyperlink" Target="http://www.worldfromtheweb.com/.../Philadelphia/Philadelphia.html"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www.phillyh2o.org/backpages/MSB_Water/MSBW_BirdsEye"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eyewitnesstohistory.com/yellowfever.ht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rds.yahoo.com/_ylt=A0S020yC.gJLjFAAFbWjzbkF/SIG=12l0kkhc4/EXP=1258572802/**http:/www.rebeccacaudill.org/teacher/covergallery/2003/fever.gif"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alpha val="47000"/>
          </a:srgbClr>
        </a:solidFill>
        <a:effectLst/>
      </p:bgPr>
    </p:bg>
    <p:spTree>
      <p:nvGrpSpPr>
        <p:cNvPr id="1" name=""/>
        <p:cNvGrpSpPr/>
        <p:nvPr/>
      </p:nvGrpSpPr>
      <p:grpSpPr>
        <a:xfrm>
          <a:off x="0" y="0"/>
          <a:ext cx="0" cy="0"/>
          <a:chOff x="0" y="0"/>
          <a:chExt cx="0" cy="0"/>
        </a:xfrm>
      </p:grpSpPr>
      <p:pic>
        <p:nvPicPr>
          <p:cNvPr id="4" name="14 Streets of Philadelphia.wma">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B8A13">
            <a:alpha val="88627"/>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a:t>
            </a:r>
            <a:endParaRPr lang="en-US" dirty="0"/>
          </a:p>
        </p:txBody>
      </p:sp>
      <p:sp>
        <p:nvSpPr>
          <p:cNvPr id="3" name="Content Placeholder 2"/>
          <p:cNvSpPr>
            <a:spLocks noGrp="1"/>
          </p:cNvSpPr>
          <p:nvPr>
            <p:ph idx="1"/>
          </p:nvPr>
        </p:nvSpPr>
        <p:spPr/>
        <p:txBody>
          <a:bodyPr/>
          <a:lstStyle/>
          <a:p>
            <a:r>
              <a:rPr lang="en-US" dirty="0" smtClean="0"/>
              <a:t>Summer Heat is intense</a:t>
            </a:r>
          </a:p>
          <a:p>
            <a:r>
              <a:rPr lang="en-US" dirty="0" smtClean="0"/>
              <a:t>Yellow Fever has broken out in the city</a:t>
            </a:r>
          </a:p>
          <a:p>
            <a:r>
              <a:rPr lang="en-US" dirty="0" smtClean="0"/>
              <a:t>People are fleeing to the countryside</a:t>
            </a:r>
          </a:p>
          <a:p>
            <a:r>
              <a:rPr lang="en-US" dirty="0" smtClean="0"/>
              <a:t>Farmers will not come to town to sell goods</a:t>
            </a:r>
          </a:p>
          <a:p>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external image philliemap1793ecb.jpg"/>
          <p:cNvPicPr>
            <a:picLocks noChangeAspect="1" noChangeArrowheads="1"/>
          </p:cNvPicPr>
          <p:nvPr/>
        </p:nvPicPr>
        <p:blipFill>
          <a:blip r:embed="rId3" cstate="print"/>
          <a:srcRect/>
          <a:stretch>
            <a:fillRect/>
          </a:stretch>
        </p:blipFill>
        <p:spPr bwMode="auto">
          <a:xfrm>
            <a:off x="609600" y="1291814"/>
            <a:ext cx="7924800" cy="5481072"/>
          </a:xfrm>
          <a:prstGeom prst="rect">
            <a:avLst/>
          </a:prstGeom>
          <a:noFill/>
        </p:spPr>
      </p:pic>
      <p:sp>
        <p:nvSpPr>
          <p:cNvPr id="7" name="TextBox 6"/>
          <p:cNvSpPr txBox="1"/>
          <p:nvPr/>
        </p:nvSpPr>
        <p:spPr>
          <a:xfrm>
            <a:off x="1600200" y="609600"/>
            <a:ext cx="6331798" cy="707886"/>
          </a:xfrm>
          <a:prstGeom prst="rect">
            <a:avLst/>
          </a:prstGeom>
          <a:noFill/>
        </p:spPr>
        <p:txBody>
          <a:bodyPr wrap="square" rtlCol="0">
            <a:spAutoFit/>
          </a:bodyPr>
          <a:lstStyle/>
          <a:p>
            <a:r>
              <a:rPr lang="en-US" sz="4000" dirty="0" smtClean="0"/>
              <a:t>Setting: Philadelphia  in 1793 </a:t>
            </a:r>
            <a:endParaRPr lang="en-US" sz="4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9394" name="Picture 2" descr="http://www.historycentral.com/NN/America/Philadelphia.jpg"/>
          <p:cNvPicPr>
            <a:picLocks noGrp="1" noChangeAspect="1" noChangeArrowheads="1"/>
          </p:cNvPicPr>
          <p:nvPr>
            <p:ph type="pic" idx="1"/>
          </p:nvPr>
        </p:nvPicPr>
        <p:blipFill>
          <a:blip r:embed="rId3" cstate="print"/>
          <a:srcRect l="4721" r="4721"/>
          <a:stretch>
            <a:fillRect/>
          </a:stretch>
        </p:blipFill>
        <p:spPr bwMode="auto">
          <a:xfrm>
            <a:off x="1219200" y="156893"/>
            <a:ext cx="7454201" cy="6320107"/>
          </a:xfrm>
          <a:prstGeom prst="rect">
            <a:avLst/>
          </a:prstGeom>
          <a:noFill/>
        </p:spPr>
      </p:pic>
      <p:sp>
        <p:nvSpPr>
          <p:cNvPr id="4" name="Text Placeholder 3"/>
          <p:cNvSpPr>
            <a:spLocks noGrp="1"/>
          </p:cNvSpPr>
          <p:nvPr>
            <p:ph type="body" sz="half" idx="2"/>
          </p:nvPr>
        </p:nvSpPr>
        <p:spPr>
          <a:xfrm rot="20863345">
            <a:off x="372280" y="2329890"/>
            <a:ext cx="3199011" cy="3305845"/>
          </a:xfrm>
        </p:spPr>
        <p:txBody>
          <a:bodyPr>
            <a:noAutofit/>
          </a:bodyPr>
          <a:lstStyle/>
          <a:p>
            <a:pPr algn="ctr"/>
            <a:r>
              <a:rPr lang="en-US" sz="4400" dirty="0" smtClean="0">
                <a:solidFill>
                  <a:srgbClr val="FFFF00"/>
                </a:solidFill>
              </a:rPr>
              <a:t>Philadelphia in 1793 was on of the wealthiest cities in America </a:t>
            </a:r>
            <a:endParaRPr lang="en-US" sz="4400" dirty="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YELLOW FEVER </a:t>
            </a:r>
            <a:endParaRPr lang="en-US" dirty="0"/>
          </a:p>
        </p:txBody>
      </p:sp>
      <p:pic>
        <p:nvPicPr>
          <p:cNvPr id="5" name="Picture Placeholder 4" descr="CA730BIFCA3O28O1CA31L2RZCA16U8VXCAF31XICCADISY0WCA12LN9JCAX8RTO2CA200WMECA3XB78FCA80IG5UCAZFA1XLCAPPENNKCADB4IXVCAJWM07TCAQFBAQTCA385JW9CAFGYF7MCACFUQHB.jpg"/>
          <p:cNvPicPr>
            <a:picLocks noGrp="1" noChangeAspect="1"/>
          </p:cNvPicPr>
          <p:nvPr>
            <p:ph type="pic" idx="1"/>
          </p:nvPr>
        </p:nvPicPr>
        <p:blipFill>
          <a:blip r:embed="rId3" cstate="print"/>
          <a:srcRect l="123" r="123"/>
          <a:stretch>
            <a:fillRect/>
          </a:stretch>
        </p:blipFill>
        <p:spPr>
          <a:xfrm>
            <a:off x="1350433" y="612774"/>
            <a:ext cx="6193367" cy="4645025"/>
          </a:xfrm>
        </p:spPr>
      </p:pic>
      <p:sp>
        <p:nvSpPr>
          <p:cNvPr id="4" name="Text Placeholder 3"/>
          <p:cNvSpPr>
            <a:spLocks noGrp="1"/>
          </p:cNvSpPr>
          <p:nvPr>
            <p:ph type="body" sz="half" idx="2"/>
          </p:nvPr>
        </p:nvSpPr>
        <p:spPr>
          <a:xfrm>
            <a:off x="1792288" y="5367338"/>
            <a:ext cx="5486400" cy="1033462"/>
          </a:xfrm>
        </p:spPr>
        <p:txBody>
          <a:bodyPr>
            <a:normAutofit fontScale="92500" lnSpcReduction="20000"/>
          </a:bodyPr>
          <a:lstStyle/>
          <a:p>
            <a:r>
              <a:rPr lang="en-US" dirty="0" smtClean="0">
                <a:solidFill>
                  <a:srgbClr val="FFFF00"/>
                </a:solidFill>
              </a:rPr>
              <a:t>Yellow Fever – Plague 1793</a:t>
            </a:r>
          </a:p>
          <a:p>
            <a:endParaRPr lang="en-US" dirty="0" smtClean="0">
              <a:solidFill>
                <a:srgbClr val="FFFF00"/>
              </a:solidFill>
            </a:endParaRPr>
          </a:p>
          <a:p>
            <a:r>
              <a:rPr lang="en-US" dirty="0" smtClean="0">
                <a:solidFill>
                  <a:srgbClr val="FFFF00"/>
                </a:solidFill>
              </a:rPr>
              <a:t>Symptoms : high fever, nausea, black vomit, lethargy,</a:t>
            </a:r>
          </a:p>
          <a:p>
            <a:r>
              <a:rPr lang="en-US" dirty="0" smtClean="0">
                <a:solidFill>
                  <a:srgbClr val="FFFF00"/>
                </a:solidFill>
              </a:rPr>
              <a:t> and </a:t>
            </a:r>
            <a:r>
              <a:rPr lang="en-US" dirty="0" err="1" smtClean="0">
                <a:solidFill>
                  <a:srgbClr val="FFFF00"/>
                </a:solidFill>
              </a:rPr>
              <a:t>delerium,yellow</a:t>
            </a:r>
            <a:r>
              <a:rPr lang="en-US" dirty="0" smtClean="0">
                <a:solidFill>
                  <a:srgbClr val="FFFF00"/>
                </a:solidFill>
              </a:rPr>
              <a:t> skin coloration. </a:t>
            </a:r>
            <a:br>
              <a:rPr lang="en-US" dirty="0" smtClean="0">
                <a:solidFill>
                  <a:srgbClr val="FFFF00"/>
                </a:solidFill>
              </a:rPr>
            </a:br>
            <a:endParaRPr lang="en-US"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Content Placeholder 3" descr="MSBW_BirdsEye1840.jpg"/>
          <p:cNvPicPr>
            <a:picLocks noGrp="1" noChangeAspect="1"/>
          </p:cNvPicPr>
          <p:nvPr>
            <p:ph idx="1"/>
          </p:nvPr>
        </p:nvPicPr>
        <p:blipFill>
          <a:blip r:embed="rId3" cstate="print"/>
          <a:stretch>
            <a:fillRect/>
          </a:stretch>
        </p:blipFill>
        <p:spPr>
          <a:xfrm>
            <a:off x="457200" y="163334"/>
            <a:ext cx="8147360" cy="6466066"/>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SuperStock_900-101825.jpg"/>
          <p:cNvPicPr>
            <a:picLocks noGrp="1" noChangeAspect="1"/>
          </p:cNvPicPr>
          <p:nvPr>
            <p:ph type="pic" idx="1"/>
          </p:nvPr>
        </p:nvPicPr>
        <p:blipFill>
          <a:blip r:embed="rId3" cstate="print"/>
          <a:srcRect l="1619" r="1619"/>
          <a:stretch>
            <a:fillRect/>
          </a:stretch>
        </p:blipFill>
        <p:spPr>
          <a:xfrm>
            <a:off x="-670249" y="381000"/>
            <a:ext cx="10484704" cy="8449864"/>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Story:</a:t>
            </a:r>
            <a:endParaRPr lang="en-US" dirty="0"/>
          </a:p>
        </p:txBody>
      </p:sp>
      <p:sp>
        <p:nvSpPr>
          <p:cNvPr id="7" name="TextBox 6"/>
          <p:cNvSpPr txBox="1"/>
          <p:nvPr/>
        </p:nvSpPr>
        <p:spPr>
          <a:xfrm>
            <a:off x="1219200" y="1752600"/>
            <a:ext cx="7391400" cy="369332"/>
          </a:xfrm>
          <a:prstGeom prst="rect">
            <a:avLst/>
          </a:prstGeom>
          <a:noFill/>
        </p:spPr>
        <p:txBody>
          <a:bodyPr wrap="square" rtlCol="0">
            <a:spAutoFit/>
          </a:bodyPr>
          <a:lstStyle/>
          <a:p>
            <a:pPr algn="ctr"/>
            <a:r>
              <a:rPr lang="en-US" b="1" dirty="0" smtClean="0"/>
              <a:t>August 16, 1793                                                             December 11, 1793</a:t>
            </a:r>
            <a:endParaRPr lang="en-US" b="1" dirty="0"/>
          </a:p>
        </p:txBody>
      </p:sp>
      <p:cxnSp>
        <p:nvCxnSpPr>
          <p:cNvPr id="22" name="Straight Arrow Connector 21"/>
          <p:cNvCxnSpPr/>
          <p:nvPr/>
        </p:nvCxnSpPr>
        <p:spPr>
          <a:xfrm>
            <a:off x="3352800" y="1905000"/>
            <a:ext cx="28194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yellow_fever_philly_1793.jpg"/>
          <p:cNvPicPr>
            <a:picLocks noGrp="1" noChangeAspect="1"/>
          </p:cNvPicPr>
          <p:nvPr>
            <p:ph type="pic" idx="1"/>
          </p:nvPr>
        </p:nvPicPr>
        <p:blipFill>
          <a:blip r:embed="rId3" cstate="print"/>
          <a:srcRect l="5312" r="5312"/>
          <a:stretch>
            <a:fillRect/>
          </a:stretch>
        </p:blipFill>
        <p:spPr>
          <a:xfrm>
            <a:off x="-152400" y="-685800"/>
            <a:ext cx="9967944" cy="9306432"/>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7" name="Text Placeholder 6"/>
          <p:cNvSpPr>
            <a:spLocks noGrp="1"/>
          </p:cNvSpPr>
          <p:nvPr>
            <p:ph type="body" sz="half" idx="2"/>
          </p:nvPr>
        </p:nvSpPr>
        <p:spPr/>
        <p:txBody>
          <a:bodyPr/>
          <a:lstStyle/>
          <a:p>
            <a:endParaRPr lang="en-US"/>
          </a:p>
        </p:txBody>
      </p:sp>
      <p:pic>
        <p:nvPicPr>
          <p:cNvPr id="12" name="Picture Placeholder 11" descr="mr06_fig01b.jpg"/>
          <p:cNvPicPr>
            <a:picLocks noGrp="1" noChangeAspect="1"/>
          </p:cNvPicPr>
          <p:nvPr>
            <p:ph type="pic" idx="1"/>
          </p:nvPr>
        </p:nvPicPr>
        <p:blipFill>
          <a:blip r:embed="rId3" cstate="print"/>
          <a:srcRect t="495" b="495"/>
          <a:stretch>
            <a:fillRect/>
          </a:stretch>
        </p:blipFill>
        <p:spPr>
          <a:xfrm>
            <a:off x="0" y="0"/>
            <a:ext cx="9143999" cy="7135414"/>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Historical Figures mentioned in this book:</a:t>
            </a:r>
            <a:endParaRPr lang="en-US" sz="3600" dirty="0"/>
          </a:p>
        </p:txBody>
      </p:sp>
      <p:pic>
        <p:nvPicPr>
          <p:cNvPr id="4" name="Content Placeholder 3" descr="images.jpg"/>
          <p:cNvPicPr>
            <a:picLocks noGrp="1" noChangeAspect="1"/>
          </p:cNvPicPr>
          <p:nvPr>
            <p:ph idx="1"/>
          </p:nvPr>
        </p:nvPicPr>
        <p:blipFill>
          <a:blip r:embed="rId3" cstate="print"/>
          <a:stretch>
            <a:fillRect/>
          </a:stretch>
        </p:blipFill>
        <p:spPr>
          <a:xfrm>
            <a:off x="1371600" y="2362200"/>
            <a:ext cx="2751244" cy="32004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Picture 4" descr="CAR5B2Y5CAOP9SMCCA7V8L2RCA1UWOLDCAKHPKHSCARLXX4LCA1ZE0S4CA160IWACAQ05330CA4X4J4XCA3N85UJCACBKY69CABEAU61CAX7933NCAZ1RB59CAP0VIRTCAMS6I33CAGG5UMQCAZN0Y0V.jpg"/>
          <p:cNvPicPr>
            <a:picLocks noChangeAspect="1"/>
          </p:cNvPicPr>
          <p:nvPr/>
        </p:nvPicPr>
        <p:blipFill>
          <a:blip r:embed="rId4" cstate="print"/>
          <a:stretch>
            <a:fillRect/>
          </a:stretch>
        </p:blipFill>
        <p:spPr>
          <a:xfrm>
            <a:off x="4876800" y="2286000"/>
            <a:ext cx="2643188" cy="326211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TextBox 5"/>
          <p:cNvSpPr txBox="1"/>
          <p:nvPr/>
        </p:nvSpPr>
        <p:spPr>
          <a:xfrm>
            <a:off x="1828800" y="6096000"/>
            <a:ext cx="2038187" cy="369332"/>
          </a:xfrm>
          <a:prstGeom prst="rect">
            <a:avLst/>
          </a:prstGeom>
          <a:noFill/>
        </p:spPr>
        <p:txBody>
          <a:bodyPr wrap="none" rtlCol="0">
            <a:spAutoFit/>
          </a:bodyPr>
          <a:lstStyle/>
          <a:p>
            <a:r>
              <a:rPr lang="en-US" dirty="0" smtClean="0"/>
              <a:t>George Washington</a:t>
            </a:r>
            <a:endParaRPr lang="en-US" dirty="0"/>
          </a:p>
        </p:txBody>
      </p:sp>
      <p:sp>
        <p:nvSpPr>
          <p:cNvPr id="7" name="TextBox 6"/>
          <p:cNvSpPr txBox="1"/>
          <p:nvPr/>
        </p:nvSpPr>
        <p:spPr>
          <a:xfrm>
            <a:off x="5334000" y="6096000"/>
            <a:ext cx="1876219" cy="369332"/>
          </a:xfrm>
          <a:prstGeom prst="rect">
            <a:avLst/>
          </a:prstGeom>
          <a:noFill/>
        </p:spPr>
        <p:txBody>
          <a:bodyPr wrap="square" rtlCol="0">
            <a:spAutoFit/>
          </a:bodyPr>
          <a:lstStyle/>
          <a:p>
            <a:r>
              <a:rPr lang="en-US" dirty="0" smtClean="0"/>
              <a:t>Thomas Jefferson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00">
            <a:alpha val="40000"/>
          </a:srgb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1"/>
            <a:ext cx="7772400" cy="2133599"/>
          </a:xfrm>
        </p:spPr>
        <p:txBody>
          <a:bodyPr>
            <a:noAutofit/>
          </a:bodyPr>
          <a:lstStyle/>
          <a:p>
            <a:r>
              <a:rPr lang="en-US" sz="9600" dirty="0" smtClean="0">
                <a:latin typeface="Algerian" pitchFamily="82" charset="0"/>
              </a:rPr>
              <a:t>FEVER</a:t>
            </a:r>
            <a:endParaRPr lang="en-US" sz="9600" dirty="0">
              <a:latin typeface="Algerian" pitchFamily="82" charset="0"/>
            </a:endParaRPr>
          </a:p>
        </p:txBody>
      </p:sp>
      <p:sp>
        <p:nvSpPr>
          <p:cNvPr id="3" name="Subtitle 2"/>
          <p:cNvSpPr>
            <a:spLocks noGrp="1"/>
          </p:cNvSpPr>
          <p:nvPr>
            <p:ph type="subTitle" idx="1"/>
          </p:nvPr>
        </p:nvSpPr>
        <p:spPr>
          <a:xfrm>
            <a:off x="1371600" y="2971800"/>
            <a:ext cx="6400800" cy="2667000"/>
          </a:xfrm>
        </p:spPr>
        <p:txBody>
          <a:bodyPr>
            <a:normAutofit/>
          </a:bodyPr>
          <a:lstStyle/>
          <a:p>
            <a:r>
              <a:rPr lang="en-US" sz="6600" dirty="0" smtClean="0">
                <a:solidFill>
                  <a:schemeClr val="tx1"/>
                </a:solidFill>
                <a:latin typeface="Algerian" pitchFamily="82" charset="0"/>
              </a:rPr>
              <a:t>1793</a:t>
            </a:r>
            <a:endParaRPr lang="en-US" sz="6600" dirty="0">
              <a:solidFill>
                <a:schemeClr val="tx1"/>
              </a:solidFill>
              <a:latin typeface="Algerian" pitchFamily="82" charset="0"/>
            </a:endParaRPr>
          </a:p>
        </p:txBody>
      </p:sp>
      <p:sp>
        <p:nvSpPr>
          <p:cNvPr id="4" name="TextBox 3"/>
          <p:cNvSpPr txBox="1"/>
          <p:nvPr/>
        </p:nvSpPr>
        <p:spPr>
          <a:xfrm>
            <a:off x="3886200" y="5334000"/>
            <a:ext cx="4953000" cy="923330"/>
          </a:xfrm>
          <a:prstGeom prst="rect">
            <a:avLst/>
          </a:prstGeom>
          <a:noFill/>
        </p:spPr>
        <p:txBody>
          <a:bodyPr wrap="square" rtlCol="0">
            <a:spAutoFit/>
          </a:bodyPr>
          <a:lstStyle/>
          <a:p>
            <a:pPr algn="r"/>
            <a:r>
              <a:rPr lang="en-US" dirty="0" smtClean="0">
                <a:latin typeface="Algerian" pitchFamily="82" charset="0"/>
              </a:rPr>
              <a:t>Written by: Laurie </a:t>
            </a:r>
            <a:r>
              <a:rPr lang="en-US" dirty="0" err="1" smtClean="0">
                <a:latin typeface="Algerian" pitchFamily="82" charset="0"/>
              </a:rPr>
              <a:t>Halse</a:t>
            </a:r>
            <a:r>
              <a:rPr lang="en-US" dirty="0" smtClean="0">
                <a:latin typeface="Algerian" pitchFamily="82" charset="0"/>
              </a:rPr>
              <a:t> Anderson</a:t>
            </a:r>
          </a:p>
          <a:p>
            <a:pPr algn="r"/>
            <a:endParaRPr lang="en-US" dirty="0" smtClean="0">
              <a:latin typeface="Algerian" pitchFamily="82" charset="0"/>
            </a:endParaRPr>
          </a:p>
          <a:p>
            <a:pPr algn="r"/>
            <a:r>
              <a:rPr lang="en-US" dirty="0" err="1" smtClean="0">
                <a:latin typeface="Algerian" pitchFamily="82" charset="0"/>
              </a:rPr>
              <a:t>Powerpoint</a:t>
            </a:r>
            <a:r>
              <a:rPr lang="en-US" dirty="0" smtClean="0">
                <a:latin typeface="Algerian" pitchFamily="82" charset="0"/>
              </a:rPr>
              <a:t> by: Alexis Pappas</a:t>
            </a:r>
            <a:endParaRPr lang="en-US" dirty="0">
              <a:latin typeface="Algerian" pitchFamily="82"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pic>
        <p:nvPicPr>
          <p:cNvPr id="6" name="Picture Placeholder 5" descr="first001.jpg"/>
          <p:cNvPicPr>
            <a:picLocks noGrp="1" noChangeAspect="1"/>
          </p:cNvPicPr>
          <p:nvPr>
            <p:ph type="pic" idx="1"/>
          </p:nvPr>
        </p:nvPicPr>
        <p:blipFill>
          <a:blip r:embed="rId3" cstate="print"/>
          <a:srcRect t="22727" b="22727"/>
          <a:stretch>
            <a:fillRect/>
          </a:stretch>
        </p:blipFill>
        <p:spPr>
          <a:xfrm>
            <a:off x="3200400" y="1861538"/>
            <a:ext cx="5569906" cy="4615461"/>
          </a:xfrm>
        </p:spPr>
      </p:pic>
      <p:sp>
        <p:nvSpPr>
          <p:cNvPr id="3" name="Content Placeholder 2"/>
          <p:cNvSpPr>
            <a:spLocks noGrp="1"/>
          </p:cNvSpPr>
          <p:nvPr>
            <p:ph type="body" sz="half" idx="2"/>
          </p:nvPr>
        </p:nvSpPr>
        <p:spPr>
          <a:xfrm>
            <a:off x="228600" y="5562600"/>
            <a:ext cx="7050088" cy="1143000"/>
          </a:xfrm>
        </p:spPr>
        <p:txBody>
          <a:bodyPr>
            <a:noAutofit/>
          </a:bodyPr>
          <a:lstStyle/>
          <a:p>
            <a:r>
              <a:rPr lang="en-US" sz="2000" dirty="0" smtClean="0">
                <a:solidFill>
                  <a:srgbClr val="FF0000"/>
                </a:solidFill>
              </a:rPr>
              <a:t>Created by French Aeronaut</a:t>
            </a:r>
          </a:p>
          <a:p>
            <a:r>
              <a:rPr lang="en-US" sz="2000" dirty="0" smtClean="0">
                <a:solidFill>
                  <a:srgbClr val="FF0000"/>
                </a:solidFill>
              </a:rPr>
              <a:t>Jean Pierre Blanchard </a:t>
            </a:r>
          </a:p>
        </p:txBody>
      </p:sp>
      <p:sp>
        <p:nvSpPr>
          <p:cNvPr id="7" name="Rectangle 6"/>
          <p:cNvSpPr/>
          <p:nvPr/>
        </p:nvSpPr>
        <p:spPr>
          <a:xfrm rot="8764702" flipV="1">
            <a:off x="-373784" y="411960"/>
            <a:ext cx="4696850" cy="2364935"/>
          </a:xfrm>
          <a:prstGeom prst="rect">
            <a:avLst/>
          </a:prstGeom>
        </p:spPr>
        <p:txBody>
          <a:bodyPr wrap="square">
            <a:spAutoFit/>
          </a:bodyPr>
          <a:lstStyle/>
          <a:p>
            <a:pPr algn="ctr"/>
            <a:r>
              <a:rPr lang="en-US" sz="4800" dirty="0" smtClean="0">
                <a:solidFill>
                  <a:srgbClr val="FFFF00"/>
                </a:solidFill>
              </a:rPr>
              <a:t>First Hot Air Balloon takes of January 9,1973 </a:t>
            </a:r>
            <a:endParaRPr lang="en-US" sz="4800" dirty="0">
              <a:solidFill>
                <a:srgbClr val="FFFF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a:t>
            </a:r>
            <a:endParaRPr lang="en-US" dirty="0"/>
          </a:p>
        </p:txBody>
      </p:sp>
      <p:sp>
        <p:nvSpPr>
          <p:cNvPr id="3" name="Content Placeholder 2"/>
          <p:cNvSpPr>
            <a:spLocks noGrp="1"/>
          </p:cNvSpPr>
          <p:nvPr>
            <p:ph idx="1"/>
          </p:nvPr>
        </p:nvSpPr>
        <p:spPr/>
        <p:txBody>
          <a:bodyPr>
            <a:normAutofit lnSpcReduction="10000"/>
          </a:bodyPr>
          <a:lstStyle/>
          <a:p>
            <a:r>
              <a:rPr lang="en-US" i="1" dirty="0" smtClean="0">
                <a:hlinkClick r:id="rId3"/>
              </a:rPr>
              <a:t>www.worldfromtheweb.com/.../</a:t>
            </a:r>
            <a:r>
              <a:rPr lang="en-US" b="1" i="1" dirty="0" smtClean="0">
                <a:hlinkClick r:id="rId3"/>
              </a:rPr>
              <a:t>Philadelphia</a:t>
            </a:r>
            <a:r>
              <a:rPr lang="en-US" i="1" dirty="0" smtClean="0">
                <a:hlinkClick r:id="rId3"/>
              </a:rPr>
              <a:t>/</a:t>
            </a:r>
            <a:r>
              <a:rPr lang="en-US" b="1" i="1" dirty="0" smtClean="0">
                <a:hlinkClick r:id="rId3"/>
              </a:rPr>
              <a:t>Philadelphia</a:t>
            </a:r>
            <a:r>
              <a:rPr lang="en-US" i="1" dirty="0" smtClean="0">
                <a:hlinkClick r:id="rId3"/>
              </a:rPr>
              <a:t>.html</a:t>
            </a:r>
            <a:endParaRPr lang="en-US" i="1" dirty="0" smtClean="0"/>
          </a:p>
          <a:p>
            <a:endParaRPr lang="en-US" i="1" dirty="0" smtClean="0"/>
          </a:p>
          <a:p>
            <a:r>
              <a:rPr lang="en-US" i="1" dirty="0" smtClean="0">
                <a:hlinkClick r:id="rId4"/>
              </a:rPr>
              <a:t>http://www.phillyh2o.org/backpages/MSB_Water/MSBW_BirdsEye</a:t>
            </a:r>
            <a:endParaRPr lang="en-US" i="1" dirty="0" smtClean="0"/>
          </a:p>
          <a:p>
            <a:endParaRPr lang="en-US" i="1" dirty="0" smtClean="0"/>
          </a:p>
          <a:p>
            <a:r>
              <a:rPr lang="en-US" i="1" u="sng" dirty="0" smtClean="0"/>
              <a:t>http://www.historynet.com/jean-pierre-blanchard-made-first-us-aerial-voyage-in-1793.htm</a:t>
            </a:r>
            <a:endParaRPr lang="en-US" i="1" u="sng"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i="1" u="sng" dirty="0" smtClean="0"/>
              <a:t>http://images.google.com/imgres?imgurl=http://inaugural.senate.gov/images/photo-gwashington-1793-uss-31_00003-s.jpg&amp;imgrefurl=http://inaugural.senate.gov/history/chronology/gwashington1793.cfm&amp;usg=__v-9WFWWSshUFkzkKxbtGFauQwkw=&amp;h=293&amp;w=220&amp;sz=21&amp;hl=en&amp;start=2&amp;um=1&amp;tbnid=pwHsVPGSilIxlM:&amp;tbnh=115&amp;tbnw=86&amp;prev=/images%3Fq%3DGeorge%2BWashington%2B1793%26hl%3Den%26rls%3Dcom.microsoft:en-us%26sa%3DN%26um%3D1</a:t>
            </a:r>
            <a:endParaRPr lang="en-US" i="1" u="sng"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US" dirty="0" smtClean="0"/>
              <a:t>http://images.google.com/imgres?imgurl=http://i.ehow.com/images/GlobalPhoto/Articles/4565121/46913-main_Full.jpg&amp;imgrefurl=http://www.ehow.com/how_2048522_treat-yellow-fever.html&amp;usg=__saYUCySSFH_PUGfjZnENlyFSGGs=&amp;h=450&amp;w=600&amp;sz=13&amp;hl=en&amp;start=3&amp;um=1&amp;tbnid=VEfPVg10Nr6h2M:&amp;tbnh=101&amp;tbnw=135&amp;prev=/images%3Fq%3Dyellow%2Bfever%2Bmosquitoes%2B1793%26hl%3Den%26rls%3Dcom.microsoft:en-us%26sa%3DN%26um%3D1</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US" dirty="0" smtClean="0">
                <a:hlinkClick r:id="rId3"/>
              </a:rPr>
              <a:t>http://www.eyewitnesstohistory.com/yellowfever.htm</a:t>
            </a:r>
            <a:endParaRPr lang="en-US" dirty="0" smtClean="0"/>
          </a:p>
          <a:p>
            <a:r>
              <a:rPr lang="en-US" i="1" u="sng" dirty="0" smtClean="0"/>
              <a:t>http://images.google.com/imgres?imgurl=http://sortor.com/benjamin_rush/image/yellow_fever_philly_1793.jpg&amp;imgrefurl=http://sortor.com/benjamin_rush/source/yellow_fever_philly_1793.html&amp;usg=__fBxoMRNAI0N06cQGJBGtV0mEAe8=&amp;h=429&amp;w=640&amp;sz=108&amp;hl=en&amp;start=2&amp;tbnid=YaPnHOEPcegXWM:&amp;tbnh=92&amp;tbnw=137&amp;prev=/images%3Fq%3Dyellow%2Bfever%2Bsymptoms%2B1793%26hl%3Den%26rls%3Dcom.microsoft:en-us%26sa%3DN</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i="1" u="sng" dirty="0" smtClean="0"/>
              <a:t>http://images.google.com/imgres?imgurl=http://members.localnet.com/~arnebeck/archwharf1.jpg&amp;imgrefurl=http://members.localnet.com/~arnebeck/ch1.html&amp;usg=__Is_e3em851k5iYvLQ-azfnx9xlc=&amp;h=342&amp;w=400&amp;sz=32&amp;hl=en&amp;start=23&amp;tbnid=KU1XDnLZxe3IdM:&amp;tbnh=106&amp;tbnw=124&amp;prev=/images%3Fq%3Dyellow%2Bfever%2Bsymptoms%2B1793%26ndsp%3D21%26hl%3Den%26rls%3Dcom.microsoft:en-us%26sa%3DN%26start%3D21</a:t>
            </a:r>
            <a:endParaRPr lang="en-US" i="1" u="sng"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Watching!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1026" name="Picture 2" descr="View Image">
            <a:hlinkClick r:id="rId3"/>
          </p:cNvPr>
          <p:cNvPicPr>
            <a:picLocks noChangeAspect="1" noChangeArrowheads="1"/>
          </p:cNvPicPr>
          <p:nvPr/>
        </p:nvPicPr>
        <p:blipFill>
          <a:blip r:embed="rId4" cstate="print"/>
          <a:srcRect/>
          <a:stretch>
            <a:fillRect/>
          </a:stretch>
        </p:blipFill>
        <p:spPr bwMode="auto">
          <a:xfrm>
            <a:off x="2819400" y="388257"/>
            <a:ext cx="4191000" cy="623660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 Laurie </a:t>
            </a:r>
            <a:r>
              <a:rPr lang="en-US" dirty="0" err="1" smtClean="0"/>
              <a:t>Halse</a:t>
            </a:r>
            <a:r>
              <a:rPr lang="en-US" dirty="0" smtClean="0"/>
              <a:t> Anderson</a:t>
            </a:r>
            <a:endParaRPr lang="en-US" dirty="0"/>
          </a:p>
        </p:txBody>
      </p:sp>
      <p:sp>
        <p:nvSpPr>
          <p:cNvPr id="3" name="Content Placeholder 2"/>
          <p:cNvSpPr>
            <a:spLocks noGrp="1"/>
          </p:cNvSpPr>
          <p:nvPr>
            <p:ph idx="1"/>
          </p:nvPr>
        </p:nvSpPr>
        <p:spPr>
          <a:xfrm>
            <a:off x="457200" y="1600200"/>
            <a:ext cx="8458200" cy="5029200"/>
          </a:xfrm>
        </p:spPr>
        <p:txBody>
          <a:bodyPr>
            <a:normAutofit fontScale="55000" lnSpcReduction="20000"/>
          </a:bodyPr>
          <a:lstStyle/>
          <a:p>
            <a:pPr>
              <a:lnSpc>
                <a:spcPct val="170000"/>
              </a:lnSpc>
              <a:buNone/>
            </a:pPr>
            <a:r>
              <a:rPr lang="en-US" dirty="0" smtClean="0"/>
              <a:t>		Laurie </a:t>
            </a:r>
            <a:r>
              <a:rPr lang="en-US" dirty="0" err="1"/>
              <a:t>Halse</a:t>
            </a:r>
            <a:r>
              <a:rPr lang="en-US" dirty="0"/>
              <a:t> Anderson was born on October 23, 1961 in New York. Laurie's full name is Laurie Beth </a:t>
            </a:r>
            <a:r>
              <a:rPr lang="en-US" dirty="0" err="1"/>
              <a:t>Halse</a:t>
            </a:r>
            <a:r>
              <a:rPr lang="en-US" dirty="0"/>
              <a:t>. As a child she started to enjoy writing. In second grade a teacher captured her interest by teaching her a haiku lesson. Laurie imagined she would become a doctor when she was older; Laurie did not want to be a writer at the time. Laurie started working at the clothing store, for minimum wage. While working at the clothing store she realized that she wanted to go to college. </a:t>
            </a:r>
            <a:r>
              <a:rPr lang="en-US" dirty="0" smtClean="0"/>
              <a:t>Laurie graduated from Georgetown </a:t>
            </a:r>
            <a:r>
              <a:rPr lang="en-US" dirty="0"/>
              <a:t>University, </a:t>
            </a:r>
            <a:r>
              <a:rPr lang="en-US" dirty="0" smtClean="0"/>
              <a:t>in </a:t>
            </a:r>
            <a:r>
              <a:rPr lang="en-US" dirty="0"/>
              <a:t>1984. Laurie had </a:t>
            </a:r>
            <a:r>
              <a:rPr lang="en-US" dirty="0" smtClean="0"/>
              <a:t>enjoyed writing</a:t>
            </a:r>
            <a:r>
              <a:rPr lang="en-US" dirty="0"/>
              <a:t>, but had never considered writing </a:t>
            </a:r>
            <a:r>
              <a:rPr lang="en-US" dirty="0" smtClean="0"/>
              <a:t>except as a </a:t>
            </a:r>
            <a:r>
              <a:rPr lang="en-US" dirty="0"/>
              <a:t>hobby</a:t>
            </a:r>
            <a:r>
              <a:rPr lang="en-US" dirty="0" smtClean="0"/>
              <a:t>. She eventually discovered that </a:t>
            </a:r>
            <a:r>
              <a:rPr lang="en-US" dirty="0"/>
              <a:t>people would pay her to write, so Laurie became a freelance </a:t>
            </a:r>
            <a:r>
              <a:rPr lang="en-US" dirty="0" smtClean="0"/>
              <a:t>reporter and started  write </a:t>
            </a:r>
            <a:r>
              <a:rPr lang="en-US" dirty="0"/>
              <a:t>all types of books.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 Laurie </a:t>
            </a:r>
            <a:r>
              <a:rPr lang="en-US" dirty="0" err="1" smtClean="0"/>
              <a:t>Halse</a:t>
            </a:r>
            <a:r>
              <a:rPr lang="en-US" dirty="0" smtClean="0"/>
              <a:t> Anderson</a:t>
            </a:r>
            <a:endParaRPr lang="en-US" dirty="0"/>
          </a:p>
        </p:txBody>
      </p:sp>
      <p:sp>
        <p:nvSpPr>
          <p:cNvPr id="3" name="Content Placeholder 2"/>
          <p:cNvSpPr>
            <a:spLocks noGrp="1"/>
          </p:cNvSpPr>
          <p:nvPr>
            <p:ph idx="1"/>
          </p:nvPr>
        </p:nvSpPr>
        <p:spPr>
          <a:xfrm>
            <a:off x="228600" y="1066800"/>
            <a:ext cx="8915400" cy="5334000"/>
          </a:xfrm>
        </p:spPr>
        <p:txBody>
          <a:bodyPr>
            <a:normAutofit fontScale="32500" lnSpcReduction="20000"/>
          </a:bodyPr>
          <a:lstStyle/>
          <a:p>
            <a:pPr>
              <a:lnSpc>
                <a:spcPct val="170000"/>
              </a:lnSpc>
              <a:buNone/>
            </a:pPr>
            <a:r>
              <a:rPr lang="en-US" sz="5500" dirty="0" smtClean="0"/>
              <a:t>		</a:t>
            </a:r>
          </a:p>
          <a:p>
            <a:pPr>
              <a:lnSpc>
                <a:spcPct val="170000"/>
              </a:lnSpc>
              <a:buNone/>
            </a:pPr>
            <a:r>
              <a:rPr lang="en-US" sz="5500" dirty="0" smtClean="0"/>
              <a:t>		Laurie </a:t>
            </a:r>
            <a:r>
              <a:rPr lang="en-US" sz="5500" dirty="0"/>
              <a:t>joined the Society of Children's Book Writers &amp; Illustrators. In 1996, Laurie's first book came out called "</a:t>
            </a:r>
            <a:r>
              <a:rPr lang="en-US" sz="5500" dirty="0" err="1"/>
              <a:t>Ndito</a:t>
            </a:r>
            <a:r>
              <a:rPr lang="en-US" sz="5500" dirty="0"/>
              <a:t> Runs". Later Laurie also wrote "Turkey Pox", and "No Time for Mother's Day". Laurie also started writing no-fiction jut for extra cash. But Laurie was still trying hard to finish one of the greatest books she's wrote yet called Fever 1793, however Laurie was about to name the book Bitter Drops. However Laurie was so stuck on the book Fever trying to finish and everything that Laurie just stopped writing Fever for a few months and moved on to another book she was writing called Speak. Which turned out great in the end because Speak won an award after award, Speak was a National Book Award Finalist, A </a:t>
            </a:r>
            <a:r>
              <a:rPr lang="en-US" sz="5500" dirty="0" err="1"/>
              <a:t>Pritz</a:t>
            </a:r>
            <a:r>
              <a:rPr lang="en-US" sz="5500" dirty="0"/>
              <a:t> Honor book. One of New York Times best seller! After that Laurie finally finished Fever 1793, Fever got published in 2000. That’s also when Laurie started to write the series of books called Wild at Heart. Fever is one of her most famous books.</a:t>
            </a:r>
          </a:p>
          <a:p>
            <a:endParaRPr lang="en-US" sz="3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Books by this Author:</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	Speak (1999) </a:t>
            </a:r>
          </a:p>
          <a:p>
            <a:pPr>
              <a:buNone/>
            </a:pPr>
            <a:r>
              <a:rPr lang="en-US" dirty="0" smtClean="0"/>
              <a:t>•	</a:t>
            </a:r>
            <a:r>
              <a:rPr lang="en-US" dirty="0" smtClean="0">
                <a:solidFill>
                  <a:srgbClr val="FFFF00"/>
                </a:solidFill>
              </a:rPr>
              <a:t>Fever 1793 (2000) </a:t>
            </a:r>
          </a:p>
          <a:p>
            <a:pPr>
              <a:buNone/>
            </a:pPr>
            <a:r>
              <a:rPr lang="en-US" dirty="0" smtClean="0"/>
              <a:t>•	Catalyst (2002) </a:t>
            </a:r>
          </a:p>
          <a:p>
            <a:pPr>
              <a:buNone/>
            </a:pPr>
            <a:r>
              <a:rPr lang="en-US" dirty="0" smtClean="0"/>
              <a:t>•	Prom (2005) </a:t>
            </a:r>
          </a:p>
          <a:p>
            <a:pPr>
              <a:buNone/>
            </a:pPr>
            <a:r>
              <a:rPr lang="en-US" dirty="0" smtClean="0"/>
              <a:t>•	Twisted (2007) </a:t>
            </a:r>
          </a:p>
          <a:p>
            <a:pPr>
              <a:buNone/>
            </a:pPr>
            <a:r>
              <a:rPr lang="en-US" dirty="0" smtClean="0"/>
              <a:t>•	</a:t>
            </a:r>
            <a:r>
              <a:rPr lang="en-US" dirty="0" err="1" smtClean="0"/>
              <a:t>Wintergirls</a:t>
            </a:r>
            <a:r>
              <a:rPr lang="en-US" dirty="0" smtClean="0"/>
              <a:t> (2009)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	</a:t>
            </a:r>
            <a:endParaRPr lang="en-US" dirty="0"/>
          </a:p>
        </p:txBody>
      </p:sp>
      <p:sp>
        <p:nvSpPr>
          <p:cNvPr id="3" name="Content Placeholder 2"/>
          <p:cNvSpPr>
            <a:spLocks noGrp="1"/>
          </p:cNvSpPr>
          <p:nvPr>
            <p:ph idx="1"/>
          </p:nvPr>
        </p:nvSpPr>
        <p:spPr>
          <a:xfrm>
            <a:off x="457200" y="1143000"/>
            <a:ext cx="8229600" cy="5562600"/>
          </a:xfrm>
        </p:spPr>
        <p:txBody>
          <a:bodyPr>
            <a:noAutofit/>
          </a:bodyPr>
          <a:lstStyle/>
          <a:p>
            <a:pPr>
              <a:lnSpc>
                <a:spcPct val="170000"/>
              </a:lnSpc>
              <a:buNone/>
            </a:pPr>
            <a:r>
              <a:rPr lang="en-US" sz="1400" dirty="0" smtClean="0"/>
              <a:t>		Fever </a:t>
            </a:r>
            <a:r>
              <a:rPr lang="en-US" sz="1400" dirty="0" smtClean="0"/>
              <a:t>1793 storyline is set in Philadelphia in the late 1700’s. The story is about a young fourteen year old girl named Matilda and the struggles she faces during the Yellow Fever Plague that hits the city in 1793.  Matilda lives with her mother and grandfather in a Coffeehouse that her father built.  The African American cook who works at the coffeehouse who is names Eliza is like a second mother to her. The family starts to hear that yellow fever is going around Philadelphia.  Matilda’s mother sadly gets really sick with yellow fever. Her mother wants her to get away and go to the country side were there is fresh air and food.  Matilda’s Grandfather hires a farmer’s carriage to take them out of town. As the enter the next town miles away they are met by men on horses who turn them away claiming Grandfather is sick. The farmer driving the carriage kicks them off and goes on his way. Matilda and Grandfather have no choice but to head back to Philadelphia. Matilda falls ill to yellow fever and cannot walk the journey home. When they arrive to the coffeehouse nether Eliza or Matilda’s mother are there. After Grandfather and Matilda fall fast asleep one night and robbers break into the coffeehouse. Life was very difficult during these trying times. Matilda was wandering the streets one day and found a girl named Nell alone without a mother, as her mom fell victim to fever. Matilda took the girl and finally found Eliza and together they both took care of Nell.  Not to spoil the end of the story, I highly recommend reading this book you won’t </a:t>
            </a:r>
            <a:r>
              <a:rPr lang="en-US" sz="1400" dirty="0" smtClean="0"/>
              <a:t>want to put it down.</a:t>
            </a:r>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Meet Main Character </a:t>
            </a:r>
            <a:r>
              <a:rPr lang="en-US" dirty="0" smtClean="0">
                <a:solidFill>
                  <a:srgbClr val="FF33CC"/>
                </a:solidFill>
              </a:rPr>
              <a:t>Matilda</a:t>
            </a:r>
            <a:endParaRPr lang="en-US" dirty="0">
              <a:solidFill>
                <a:srgbClr val="FF33CC"/>
              </a:solidFill>
            </a:endParaRPr>
          </a:p>
        </p:txBody>
      </p:sp>
      <p:sp>
        <p:nvSpPr>
          <p:cNvPr id="6" name="Content Placeholder 5"/>
          <p:cNvSpPr>
            <a:spLocks noGrp="1"/>
          </p:cNvSpPr>
          <p:nvPr>
            <p:ph idx="1"/>
          </p:nvPr>
        </p:nvSpPr>
        <p:spPr/>
        <p:txBody>
          <a:bodyPr/>
          <a:lstStyle/>
          <a:p>
            <a:r>
              <a:rPr lang="en-US" dirty="0" smtClean="0"/>
              <a:t>Her nickname is Mattie</a:t>
            </a:r>
          </a:p>
          <a:p>
            <a:r>
              <a:rPr lang="en-US" dirty="0" smtClean="0"/>
              <a:t>She is a teenager</a:t>
            </a:r>
          </a:p>
          <a:p>
            <a:r>
              <a:rPr lang="en-US" dirty="0" smtClean="0"/>
              <a:t>She lives with her mother at Coffeehouse</a:t>
            </a:r>
          </a:p>
          <a:p>
            <a:r>
              <a:rPr lang="en-US" dirty="0" smtClean="0"/>
              <a:t>Her friend is Polly</a:t>
            </a:r>
          </a:p>
          <a:p>
            <a:r>
              <a:rPr lang="en-US" dirty="0" smtClean="0"/>
              <a:t>She likes Nathaniel </a:t>
            </a:r>
          </a:p>
          <a:p>
            <a:r>
              <a:rPr lang="en-US" dirty="0" smtClean="0"/>
              <a:t>She had yellow fever</a:t>
            </a:r>
          </a:p>
          <a:p>
            <a:r>
              <a:rPr lang="en-US" dirty="0" smtClean="0"/>
              <a:t>She is a strong girl</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Characters:</a:t>
            </a:r>
            <a:endParaRPr lang="en-US" dirty="0"/>
          </a:p>
        </p:txBody>
      </p:sp>
      <p:sp>
        <p:nvSpPr>
          <p:cNvPr id="3" name="Content Placeholder 2"/>
          <p:cNvSpPr>
            <a:spLocks noGrp="1"/>
          </p:cNvSpPr>
          <p:nvPr>
            <p:ph idx="1"/>
          </p:nvPr>
        </p:nvSpPr>
        <p:spPr/>
        <p:txBody>
          <a:bodyPr/>
          <a:lstStyle/>
          <a:p>
            <a:r>
              <a:rPr lang="en-US" dirty="0" smtClean="0"/>
              <a:t>Mother</a:t>
            </a:r>
          </a:p>
          <a:p>
            <a:r>
              <a:rPr lang="en-US" dirty="0" smtClean="0"/>
              <a:t>Eliza</a:t>
            </a:r>
          </a:p>
          <a:p>
            <a:r>
              <a:rPr lang="en-US" dirty="0" smtClean="0"/>
              <a:t>Grandfather</a:t>
            </a:r>
          </a:p>
          <a:p>
            <a:r>
              <a:rPr lang="en-US" dirty="0" smtClean="0"/>
              <a:t>Nell</a:t>
            </a:r>
          </a:p>
          <a:p>
            <a:r>
              <a:rPr lang="en-US" dirty="0" smtClean="0"/>
              <a:t>Nathaniel Benson</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251</TotalTime>
  <Words>292</Words>
  <Application>Microsoft Office PowerPoint</Application>
  <PresentationFormat>On-screen Show (4:3)</PresentationFormat>
  <Paragraphs>92</Paragraphs>
  <Slides>26</Slides>
  <Notes>26</Notes>
  <HiddenSlides>0</HiddenSlides>
  <MMClips>1</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Slide 1</vt:lpstr>
      <vt:lpstr>FEVER</vt:lpstr>
      <vt:lpstr>Slide 3</vt:lpstr>
      <vt:lpstr>Author: Laurie Halse Anderson</vt:lpstr>
      <vt:lpstr>Author: Laurie Halse Anderson</vt:lpstr>
      <vt:lpstr>Other Books by this Author:</vt:lpstr>
      <vt:lpstr>Plot: </vt:lpstr>
      <vt:lpstr>Meet Main Character Matilda</vt:lpstr>
      <vt:lpstr>Other Characters:</vt:lpstr>
      <vt:lpstr>Conflict:</vt:lpstr>
      <vt:lpstr>Slide 11</vt:lpstr>
      <vt:lpstr>Slide 12</vt:lpstr>
      <vt:lpstr>YELLOW FEVER </vt:lpstr>
      <vt:lpstr>Slide 14</vt:lpstr>
      <vt:lpstr>Slide 15</vt:lpstr>
      <vt:lpstr>Timeline of Story:</vt:lpstr>
      <vt:lpstr>Slide 17</vt:lpstr>
      <vt:lpstr>Slide 18</vt:lpstr>
      <vt:lpstr>Historical Figures mentioned in this book:</vt:lpstr>
      <vt:lpstr>Slide 20</vt:lpstr>
      <vt:lpstr>Sources: </vt:lpstr>
      <vt:lpstr>Slide 22</vt:lpstr>
      <vt:lpstr>Slide 23</vt:lpstr>
      <vt:lpstr>Slide 24</vt:lpstr>
      <vt:lpstr>Slide 25</vt:lpstr>
      <vt:lpstr>Thanks for Watching!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FEVER</dc:title>
  <dc:creator> </dc:creator>
  <cp:lastModifiedBy> </cp:lastModifiedBy>
  <cp:revision>32</cp:revision>
  <dcterms:created xsi:type="dcterms:W3CDTF">2009-11-17T19:29:44Z</dcterms:created>
  <dcterms:modified xsi:type="dcterms:W3CDTF">2009-11-18T20:23:33Z</dcterms:modified>
</cp:coreProperties>
</file>